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</p:sldMasterIdLst>
  <p:notesMasterIdLst>
    <p:notesMasterId r:id="rId44"/>
  </p:notesMasterIdLst>
  <p:sldIdLst>
    <p:sldId id="342" r:id="rId3"/>
    <p:sldId id="263" r:id="rId4"/>
    <p:sldId id="315" r:id="rId5"/>
    <p:sldId id="299" r:id="rId6"/>
    <p:sldId id="301" r:id="rId7"/>
    <p:sldId id="318" r:id="rId8"/>
    <p:sldId id="283" r:id="rId9"/>
    <p:sldId id="303" r:id="rId10"/>
    <p:sldId id="308" r:id="rId11"/>
    <p:sldId id="309" r:id="rId12"/>
    <p:sldId id="310" r:id="rId13"/>
    <p:sldId id="319" r:id="rId14"/>
    <p:sldId id="305" r:id="rId15"/>
    <p:sldId id="317" r:id="rId16"/>
    <p:sldId id="306" r:id="rId17"/>
    <p:sldId id="312" r:id="rId18"/>
    <p:sldId id="313" r:id="rId19"/>
    <p:sldId id="316" r:id="rId20"/>
    <p:sldId id="314" r:id="rId21"/>
    <p:sldId id="320" r:id="rId22"/>
    <p:sldId id="322" r:id="rId23"/>
    <p:sldId id="323" r:id="rId24"/>
    <p:sldId id="324" r:id="rId25"/>
    <p:sldId id="325" r:id="rId26"/>
    <p:sldId id="329" r:id="rId27"/>
    <p:sldId id="330" r:id="rId28"/>
    <p:sldId id="332" r:id="rId29"/>
    <p:sldId id="328" r:id="rId30"/>
    <p:sldId id="333" r:id="rId31"/>
    <p:sldId id="334" r:id="rId32"/>
    <p:sldId id="335" r:id="rId33"/>
    <p:sldId id="336" r:id="rId34"/>
    <p:sldId id="337" r:id="rId35"/>
    <p:sldId id="339" r:id="rId36"/>
    <p:sldId id="340" r:id="rId37"/>
    <p:sldId id="326" r:id="rId38"/>
    <p:sldId id="302" r:id="rId39"/>
    <p:sldId id="327" r:id="rId40"/>
    <p:sldId id="341" r:id="rId41"/>
    <p:sldId id="266" r:id="rId42"/>
    <p:sldId id="294" r:id="rId43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86"/>
    <a:srgbClr val="F8E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4" autoAdjust="0"/>
    <p:restoredTop sz="81761" autoAdjust="0"/>
  </p:normalViewPr>
  <p:slideViewPr>
    <p:cSldViewPr snapToGrid="0" snapToObjects="1" showGuides="1">
      <p:cViewPr>
        <p:scale>
          <a:sx n="95" d="100"/>
          <a:sy n="95" d="100"/>
        </p:scale>
        <p:origin x="1392" y="280"/>
      </p:cViewPr>
      <p:guideLst>
        <p:guide orient="horz" pos="3748"/>
        <p:guide pos="3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D844-7FE3-814A-B3B5-9402C49122F4}" type="datetimeFigureOut">
              <a:rPr lang="de-DE" smtClean="0"/>
              <a:t>01.12.22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32E4-58AA-2442-895E-B4DBE60F13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08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78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61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1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05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49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390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26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01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91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23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51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6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69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37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79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51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954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15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51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558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66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79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586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405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9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087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557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71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840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760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06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554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36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11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30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4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06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6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41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32E4-58AA-2442-895E-B4DBE60F13F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98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einzeilig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902884" y="1937818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16333" y="3222001"/>
            <a:ext cx="7924052" cy="12690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</a:lstStyle>
          <a:p>
            <a:r>
              <a:rPr lang="de-DE" sz="1800" b="0" dirty="0">
                <a:solidFill>
                  <a:schemeClr val="tx1"/>
                </a:solidFill>
              </a:rPr>
              <a:t>Untertitel</a:t>
            </a:r>
            <a:endParaRPr lang="de-DE" sz="180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882236" y="2269075"/>
            <a:ext cx="9347200" cy="9621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19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zweizeilig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82236" y="2269075"/>
            <a:ext cx="9347200" cy="14129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902884" y="1937818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16331" y="3816001"/>
            <a:ext cx="7924053" cy="12990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 i="0" kern="1200" cap="none" normalizeH="0">
                <a:latin typeface="Arial"/>
                <a:cs typeface="Arial"/>
              </a:defRPr>
            </a:lvl1pPr>
          </a:lstStyle>
          <a:p>
            <a:r>
              <a:rPr lang="de-DE" sz="1800" b="0" dirty="0">
                <a:solidFill>
                  <a:schemeClr val="tx1"/>
                </a:solidFill>
              </a:rPr>
              <a:t>Untertitel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689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902884" y="1937818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82236" y="2269075"/>
            <a:ext cx="9347200" cy="14129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2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9360" y="6441023"/>
            <a:ext cx="7332659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51200" y="2268000"/>
            <a:ext cx="11372499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41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3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9360" y="6441023"/>
            <a:ext cx="7332659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51200" y="2268000"/>
            <a:ext cx="5376000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/>
          </p:nvPr>
        </p:nvSpPr>
        <p:spPr>
          <a:xfrm>
            <a:off x="6364502" y="2268000"/>
            <a:ext cx="5459197" cy="3681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135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5 Platzhal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362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4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9360" y="6441023"/>
            <a:ext cx="7332659" cy="501651"/>
          </a:xfrm>
          <a:prstGeom prst="rect">
            <a:avLst/>
          </a:prstGeom>
        </p:spPr>
        <p:txBody>
          <a:bodyPr anchor="t"/>
          <a:lstStyle>
            <a:lvl1pPr algn="l">
              <a:defRPr sz="1200" b="1" i="0">
                <a:solidFill>
                  <a:srgbClr val="78B635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51200" y="3006000"/>
            <a:ext cx="5376000" cy="2943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6"/>
          </p:nvPr>
        </p:nvSpPr>
        <p:spPr>
          <a:xfrm>
            <a:off x="6364502" y="3006000"/>
            <a:ext cx="5459197" cy="294395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2000"/>
            </a:lvl1pPr>
            <a:lvl2pPr marL="561600" indent="-28575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800"/>
            </a:lvl2pPr>
            <a:lvl3pPr marL="9648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600"/>
            </a:lvl3pPr>
            <a:lvl4pPr marL="14220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4pPr>
            <a:lvl5pPr marL="1879200" indent="-228600">
              <a:spcAft>
                <a:spcPts val="432"/>
              </a:spcAft>
              <a:buClr>
                <a:schemeClr val="accent6"/>
              </a:buClr>
              <a:buSzPct val="90000"/>
              <a:buFont typeface="Lucida Grande"/>
              <a:buChar char="◣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450851" y="2268000"/>
            <a:ext cx="5376349" cy="6095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0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6364502" y="2268000"/>
            <a:ext cx="5459197" cy="6095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2000" b="1" i="0">
                <a:solidFill>
                  <a:srgbClr val="06416F"/>
                </a:solidFill>
                <a:latin typeface="Arial"/>
                <a:cs typeface="Arial"/>
              </a:defRPr>
            </a:lvl1pPr>
            <a:lvl2pPr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16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- zweizeilig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82236" y="2269075"/>
            <a:ext cx="9347200" cy="14129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902884" y="1937818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0" i="0" u="sng">
                <a:solidFill>
                  <a:srgbClr val="06416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16331" y="3816001"/>
            <a:ext cx="7924053" cy="12990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1" i="0" kern="1200" cap="none" normalizeH="0">
                <a:latin typeface="Arial"/>
                <a:cs typeface="Arial"/>
              </a:defRPr>
            </a:lvl1pPr>
          </a:lstStyle>
          <a:p>
            <a:r>
              <a:rPr lang="de-DE" sz="1800" b="0" dirty="0">
                <a:solidFill>
                  <a:schemeClr val="tx1"/>
                </a:solidFill>
              </a:rPr>
              <a:t>Untertitel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5146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A7119B9-9AED-1A48-86B4-D13B34A93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21" y="2679"/>
            <a:ext cx="12172957" cy="6852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/>
        </p:nvSpPr>
        <p:spPr>
          <a:xfrm>
            <a:off x="8818240" y="64470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r" defTabSz="457200" rtl="0" eaLnBrk="1" latinLnBrk="0" hangingPunct="1">
              <a:defRPr sz="1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5E7C8-20B3-9747-8603-9DE87528258B}" type="slidenum">
              <a:rPr lang="de-DE" sz="1200" smtClean="0"/>
              <a:pPr/>
              <a:t>‹Nr.›</a:t>
            </a:fld>
            <a:endParaRPr lang="de-DE" sz="1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EC6A17-6AA5-0A48-B72B-8D898DF3A7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8535A5-88AA-6A4F-8A6B-1B9148487755}"/>
              </a:ext>
            </a:extLst>
          </p:cNvPr>
          <p:cNvSpPr txBox="1"/>
          <p:nvPr userDrawn="1"/>
        </p:nvSpPr>
        <p:spPr>
          <a:xfrm>
            <a:off x="11050124" y="6343257"/>
            <a:ext cx="80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7E5D25C-A22C-8D45-BB35-802801323EBD}" type="slidenum">
              <a:rPr lang="de-DE" sz="1200" smtClean="0">
                <a:solidFill>
                  <a:schemeClr val="bg1"/>
                </a:solidFill>
              </a:rPr>
              <a:pPr algn="r"/>
              <a:t>‹Nr.›</a:t>
            </a:fld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school-education.ec.europa.eu/en/pupil-login" TargetMode="Externa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ademy.europa.eu/" TargetMode="External"/><Relationship Id="rId4" Type="http://schemas.openxmlformats.org/officeDocument/2006/relationships/hyperlink" Target="https://school-education.ec.europa.eu/en/professional-developmen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n/q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rasmusplus.schule/service/faq" TargetMode="External"/><Relationship Id="rId4" Type="http://schemas.openxmlformats.org/officeDocument/2006/relationships/hyperlink" Target="http://www.esep-support.e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k-pad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chooleducationgateway.eu/de/pub/resources/tutorials/create-an-eu-login-account.htm" TargetMode="External"/><Relationship Id="rId4" Type="http://schemas.openxmlformats.org/officeDocument/2006/relationships/hyperlink" Target="https://webgate.ec.europa.eu/cas/eim/external/register.cg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82236" y="2474716"/>
            <a:ext cx="9347200" cy="3417741"/>
          </a:xfrm>
        </p:spPr>
        <p:txBody>
          <a:bodyPr/>
          <a:lstStyle/>
          <a:p>
            <a:r>
              <a:rPr lang="de-DE" dirty="0"/>
              <a:t>Die neue Europäische Schulbildungsplattform mit</a:t>
            </a:r>
            <a:r>
              <a:rPr lang="de-DE" sz="4000" dirty="0"/>
              <a:t> </a:t>
            </a:r>
            <a:r>
              <a:rPr lang="de-DE" dirty="0"/>
              <a:t>eTwinning</a:t>
            </a:r>
            <a:br>
              <a:rPr lang="de-DE" sz="4000" dirty="0"/>
            </a:br>
            <a:endParaRPr lang="de-DE" b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916331" y="2254685"/>
            <a:ext cx="7924053" cy="3620022"/>
          </a:xfrm>
        </p:spPr>
        <p:txBody>
          <a:bodyPr/>
          <a:lstStyle/>
          <a:p>
            <a:r>
              <a:rPr lang="de-DE" sz="3200" dirty="0"/>
              <a:t> 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7005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821787F0-0938-4599-9168-AC069E6ABAF7}"/>
              </a:ext>
            </a:extLst>
          </p:cNvPr>
          <p:cNvSpPr txBox="1"/>
          <p:nvPr/>
        </p:nvSpPr>
        <p:spPr>
          <a:xfrm>
            <a:off x="6766757" y="2622746"/>
            <a:ext cx="2780778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tabLst/>
              <a:defRPr/>
            </a:pP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FDCC68-1A4F-47A0-B44B-23516D25C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84" y="997527"/>
            <a:ext cx="3454361" cy="5634182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A7246AA-A315-4FFB-ACE1-79D43F2EC006}"/>
              </a:ext>
            </a:extLst>
          </p:cNvPr>
          <p:cNvSpPr/>
          <p:nvPr/>
        </p:nvSpPr>
        <p:spPr>
          <a:xfrm>
            <a:off x="719526" y="4914900"/>
            <a:ext cx="1823649" cy="9620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796427-9B0D-44F9-8F92-6605D4399B9A}"/>
              </a:ext>
            </a:extLst>
          </p:cNvPr>
          <p:cNvCxnSpPr>
            <a:cxnSpLocks/>
          </p:cNvCxnSpPr>
          <p:nvPr/>
        </p:nvCxnSpPr>
        <p:spPr>
          <a:xfrm flipV="1">
            <a:off x="2581557" y="3612333"/>
            <a:ext cx="2767385" cy="178357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>
            <a:extLst>
              <a:ext uri="{FF2B5EF4-FFF2-40B4-BE49-F238E27FC236}">
                <a16:creationId xmlns:a16="http://schemas.microsoft.com/office/drawing/2014/main" id="{EFB6992F-E345-4ACE-8630-7428823B1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63" y="1316975"/>
            <a:ext cx="5047532" cy="440512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4756AC6-59C9-4891-81FF-9674F0B8A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446" y="2813019"/>
            <a:ext cx="4254794" cy="12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821787F0-0938-4599-9168-AC069E6ABAF7}"/>
              </a:ext>
            </a:extLst>
          </p:cNvPr>
          <p:cNvSpPr txBox="1"/>
          <p:nvPr/>
        </p:nvSpPr>
        <p:spPr>
          <a:xfrm>
            <a:off x="6766757" y="2622746"/>
            <a:ext cx="2780778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tabLst/>
              <a:defRPr/>
            </a:pP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401BF0-9EEF-473E-947E-2EDD31E4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5" y="987337"/>
            <a:ext cx="4313939" cy="5796855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142BC4-DD15-496A-A58D-4DC88618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192" y="989820"/>
            <a:ext cx="4775008" cy="17060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21224F-13CA-4CC1-9495-A11CAF8B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104" y="2545161"/>
            <a:ext cx="2685742" cy="3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3. Das Persönliche Profil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9503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81" y="1141308"/>
            <a:ext cx="11364383" cy="488104"/>
          </a:xfrm>
        </p:spPr>
        <p:txBody>
          <a:bodyPr/>
          <a:lstStyle/>
          <a:p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B213FC-F518-4E2A-B283-8E58908FDBEC}"/>
              </a:ext>
            </a:extLst>
          </p:cNvPr>
          <p:cNvSpPr txBox="1"/>
          <p:nvPr/>
        </p:nvSpPr>
        <p:spPr>
          <a:xfrm>
            <a:off x="6766757" y="2622746"/>
            <a:ext cx="2780778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 Sign On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für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Europass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EU Academy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Youth Portal usw.</a:t>
            </a: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036B5C-3BA0-4F2C-AC7F-0539B631F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0" y="3218949"/>
            <a:ext cx="3937726" cy="359505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CD87270-7148-4F2C-AF34-B684100825D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5118359" y="2622746"/>
            <a:ext cx="4519251" cy="321914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90CC0CA-C7E8-4E15-9411-A7D37ADEF44E}"/>
              </a:ext>
            </a:extLst>
          </p:cNvPr>
          <p:cNvSpPr/>
          <p:nvPr/>
        </p:nvSpPr>
        <p:spPr>
          <a:xfrm>
            <a:off x="6688476" y="2622746"/>
            <a:ext cx="2003461" cy="36933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914859FF-A4BA-4636-82E6-E315E529D6A0}"/>
              </a:ext>
            </a:extLst>
          </p:cNvPr>
          <p:cNvSpPr/>
          <p:nvPr/>
        </p:nvSpPr>
        <p:spPr>
          <a:xfrm>
            <a:off x="4446836" y="3548594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E76A29F-4B57-44A8-9874-A1E292546F74}"/>
              </a:ext>
            </a:extLst>
          </p:cNvPr>
          <p:cNvSpPr/>
          <p:nvPr/>
        </p:nvSpPr>
        <p:spPr>
          <a:xfrm>
            <a:off x="100077" y="5719674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CC50A4D-43F6-4FA9-871B-2D7EC6D9C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455" y="1173660"/>
            <a:ext cx="4429645" cy="1449086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5E54A3CF-F631-4FE0-9135-F830AD8162BE}"/>
              </a:ext>
            </a:extLst>
          </p:cNvPr>
          <p:cNvSpPr/>
          <p:nvPr/>
        </p:nvSpPr>
        <p:spPr>
          <a:xfrm>
            <a:off x="6060592" y="2080464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88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4. Der Bereich eTwinning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06628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81" y="1141308"/>
            <a:ext cx="11364383" cy="488104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Bereich</a:t>
            </a:r>
            <a:r>
              <a:rPr lang="en-US" dirty="0"/>
              <a:t> eTwinning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DCCF3E-A08A-48EA-9C58-F922F915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1" y="1629412"/>
            <a:ext cx="7438845" cy="469355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78A421A-541E-45DC-A88E-D621694D75C1}"/>
              </a:ext>
            </a:extLst>
          </p:cNvPr>
          <p:cNvSpPr/>
          <p:nvPr/>
        </p:nvSpPr>
        <p:spPr>
          <a:xfrm>
            <a:off x="4375874" y="1757920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4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81" y="1141308"/>
            <a:ext cx="11364383" cy="488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78A421A-541E-45DC-A88E-D621694D75C1}"/>
              </a:ext>
            </a:extLst>
          </p:cNvPr>
          <p:cNvSpPr/>
          <p:nvPr/>
        </p:nvSpPr>
        <p:spPr>
          <a:xfrm>
            <a:off x="4375874" y="1757920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B63E25-611C-46EA-ADF7-47FDFB076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5" y="1757920"/>
            <a:ext cx="6386701" cy="48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9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DDC715-14A2-4F6F-AA30-577A6486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1" y="1748867"/>
            <a:ext cx="7321117" cy="42763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4AB3F3-6755-4070-9769-046244C5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074" y="2738917"/>
            <a:ext cx="2695951" cy="1905266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78A421A-541E-45DC-A88E-D621694D75C1}"/>
              </a:ext>
            </a:extLst>
          </p:cNvPr>
          <p:cNvSpPr/>
          <p:nvPr/>
        </p:nvSpPr>
        <p:spPr>
          <a:xfrm>
            <a:off x="4950595" y="2858210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1069A9F-0E0F-4391-9E54-99450F437BB1}"/>
              </a:ext>
            </a:extLst>
          </p:cNvPr>
          <p:cNvSpPr/>
          <p:nvPr/>
        </p:nvSpPr>
        <p:spPr>
          <a:xfrm>
            <a:off x="5666588" y="4178507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42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5. Netzwerken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31330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4BAC80-84E4-4CA5-A3F9-E5B6CE38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56" y="1141308"/>
            <a:ext cx="5249008" cy="199100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7D7052-36A1-40DC-A6CD-4A9D117E485F}"/>
              </a:ext>
            </a:extLst>
          </p:cNvPr>
          <p:cNvSpPr txBox="1"/>
          <p:nvPr/>
        </p:nvSpPr>
        <p:spPr>
          <a:xfrm>
            <a:off x="7449432" y="3804798"/>
            <a:ext cx="575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eTwinner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3F09FA-0A5A-4DA0-B78A-30D8869F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6" y="1902134"/>
            <a:ext cx="5851720" cy="48284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6726D4-BD16-4CE3-ABA7-E6F3FADB7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51" y="1068733"/>
            <a:ext cx="4294688" cy="7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9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Stand der Migration alter Inhalte auf ESEP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Schritte zur Registrierung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Das Persönliche Profil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Der Bereich eTwinning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Netzwerken und Kontakte knüpfen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Gründen eines Projekts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Der neue TwinSpace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Fortbildungen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Unterstützung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5714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720B78-072A-4A1F-B641-C2B90567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552"/>
            <a:ext cx="6435941" cy="419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378BEA-7B36-4C06-93B3-5E3BFE5AC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36" y="1310863"/>
            <a:ext cx="2949857" cy="1658674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DA79C7EE-1D85-4114-818B-3DC23BAA4AE2}"/>
              </a:ext>
            </a:extLst>
          </p:cNvPr>
          <p:cNvSpPr/>
          <p:nvPr/>
        </p:nvSpPr>
        <p:spPr>
          <a:xfrm>
            <a:off x="4869114" y="2532285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1A82CA-1619-48C7-9006-250521C5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36" y="3208955"/>
            <a:ext cx="2800330" cy="26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A27249-4D2F-4567-8139-A537D19E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5" y="1124239"/>
            <a:ext cx="7333510" cy="4344054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DA79C7EE-1D85-4114-818B-3DC23BAA4AE2}"/>
              </a:ext>
            </a:extLst>
          </p:cNvPr>
          <p:cNvSpPr/>
          <p:nvPr/>
        </p:nvSpPr>
        <p:spPr>
          <a:xfrm>
            <a:off x="6178481" y="2690755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59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26574D1-E438-4B23-BE92-58B26F41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9" y="1140736"/>
            <a:ext cx="5674627" cy="5033727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DA79C7EE-1D85-4114-818B-3DC23BAA4AE2}"/>
              </a:ext>
            </a:extLst>
          </p:cNvPr>
          <p:cNvSpPr/>
          <p:nvPr/>
        </p:nvSpPr>
        <p:spPr>
          <a:xfrm>
            <a:off x="4213878" y="2627381"/>
            <a:ext cx="604884" cy="3595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2833B9-481E-45A9-B6D6-5ECC49120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20" y="3119361"/>
            <a:ext cx="1743318" cy="10764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1383EF-857B-4994-9BD8-FBAD582E1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350" y="3657598"/>
            <a:ext cx="60355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6. Gründen eines Projekts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47947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BD83030-0EBE-4BEF-BFAD-BB27124B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6" y="1057902"/>
            <a:ext cx="2151841" cy="3079952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660290F-B8D2-4C1C-8DDC-153DE46AF319}"/>
              </a:ext>
            </a:extLst>
          </p:cNvPr>
          <p:cNvSpPr/>
          <p:nvPr/>
        </p:nvSpPr>
        <p:spPr>
          <a:xfrm>
            <a:off x="113015" y="3335927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13DF8B9-4E42-45E0-A708-A9655CAF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565" y="1083517"/>
            <a:ext cx="4434747" cy="5125545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99C1DA6-AEF4-4639-8F23-DB98667D61A5}"/>
              </a:ext>
            </a:extLst>
          </p:cNvPr>
          <p:cNvSpPr/>
          <p:nvPr/>
        </p:nvSpPr>
        <p:spPr>
          <a:xfrm>
            <a:off x="3290302" y="511164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7EAE0AE-1A49-464B-89F3-255FF435E546}"/>
              </a:ext>
            </a:extLst>
          </p:cNvPr>
          <p:cNvSpPr/>
          <p:nvPr/>
        </p:nvSpPr>
        <p:spPr>
          <a:xfrm>
            <a:off x="6442756" y="5803593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5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660290F-B8D2-4C1C-8DDC-153DE46AF319}"/>
              </a:ext>
            </a:extLst>
          </p:cNvPr>
          <p:cNvSpPr/>
          <p:nvPr/>
        </p:nvSpPr>
        <p:spPr>
          <a:xfrm>
            <a:off x="1119883" y="4476359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D717446-D756-4B9A-B29D-3E6CC5B9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51" y="1016454"/>
            <a:ext cx="5305107" cy="5385034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01DE8EF-8405-45E5-B289-EE150574D64D}"/>
              </a:ext>
            </a:extLst>
          </p:cNvPr>
          <p:cNvSpPr/>
          <p:nvPr/>
        </p:nvSpPr>
        <p:spPr>
          <a:xfrm>
            <a:off x="5176463" y="5862095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16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660290F-B8D2-4C1C-8DDC-153DE46AF319}"/>
              </a:ext>
            </a:extLst>
          </p:cNvPr>
          <p:cNvSpPr/>
          <p:nvPr/>
        </p:nvSpPr>
        <p:spPr>
          <a:xfrm>
            <a:off x="2599362" y="3798265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FB0E52-2894-4A51-87E0-7B99C028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94" y="0"/>
            <a:ext cx="5024211" cy="68580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7E4F086-CF9A-46F0-9800-A93528B9798D}"/>
              </a:ext>
            </a:extLst>
          </p:cNvPr>
          <p:cNvSpPr/>
          <p:nvPr/>
        </p:nvSpPr>
        <p:spPr>
          <a:xfrm>
            <a:off x="2599361" y="4844516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AECF139-DEF8-4DF8-847C-E945E32F402C}"/>
              </a:ext>
            </a:extLst>
          </p:cNvPr>
          <p:cNvSpPr/>
          <p:nvPr/>
        </p:nvSpPr>
        <p:spPr>
          <a:xfrm>
            <a:off x="2599362" y="6431873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77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660290F-B8D2-4C1C-8DDC-153DE46AF319}"/>
              </a:ext>
            </a:extLst>
          </p:cNvPr>
          <p:cNvSpPr/>
          <p:nvPr/>
        </p:nvSpPr>
        <p:spPr>
          <a:xfrm>
            <a:off x="709628" y="2262080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900B3D0-0274-4734-8035-DDBE4A80E74B}"/>
              </a:ext>
            </a:extLst>
          </p:cNvPr>
          <p:cNvSpPr/>
          <p:nvPr/>
        </p:nvSpPr>
        <p:spPr>
          <a:xfrm>
            <a:off x="709629" y="4222876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6A0B65CD-6C25-4812-9E0C-4B2841DDCE2A}"/>
              </a:ext>
            </a:extLst>
          </p:cNvPr>
          <p:cNvSpPr/>
          <p:nvPr/>
        </p:nvSpPr>
        <p:spPr>
          <a:xfrm>
            <a:off x="713993" y="5299628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2FCE7D-0310-46FC-9D7D-D5F34EC60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55" y="937814"/>
            <a:ext cx="4433845" cy="5800734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09E7258-9490-4A22-809A-DD2C09CBC334}"/>
              </a:ext>
            </a:extLst>
          </p:cNvPr>
          <p:cNvSpPr/>
          <p:nvPr/>
        </p:nvSpPr>
        <p:spPr>
          <a:xfrm>
            <a:off x="4099387" y="6277816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5F8C7FB-3DDC-44F4-BA52-31556F16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12" y="1083092"/>
            <a:ext cx="3408010" cy="20628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6120C1-0FBD-4AD5-BB39-54FDB953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11" y="3434508"/>
            <a:ext cx="3168858" cy="786167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60244072-F3C7-43D2-B262-B92AF709ADDA}"/>
              </a:ext>
            </a:extLst>
          </p:cNvPr>
          <p:cNvSpPr/>
          <p:nvPr/>
        </p:nvSpPr>
        <p:spPr>
          <a:xfrm>
            <a:off x="8190247" y="3695449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5F79E25D-8461-44AF-95EC-DCCE6B6C9402}"/>
              </a:ext>
            </a:extLst>
          </p:cNvPr>
          <p:cNvSpPr/>
          <p:nvPr/>
        </p:nvSpPr>
        <p:spPr>
          <a:xfrm>
            <a:off x="8927266" y="3713138"/>
            <a:ext cx="876300" cy="310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E876522E-B857-46F1-A8E3-A6983A59E7AC}"/>
              </a:ext>
            </a:extLst>
          </p:cNvPr>
          <p:cNvCxnSpPr>
            <a:cxnSpLocks/>
          </p:cNvCxnSpPr>
          <p:nvPr/>
        </p:nvCxnSpPr>
        <p:spPr>
          <a:xfrm flipH="1">
            <a:off x="7891630" y="4039584"/>
            <a:ext cx="1365386" cy="5137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81A2217-0881-491E-94F3-E16269CFB0EF}"/>
              </a:ext>
            </a:extLst>
          </p:cNvPr>
          <p:cNvSpPr txBox="1"/>
          <p:nvPr/>
        </p:nvSpPr>
        <p:spPr>
          <a:xfrm>
            <a:off x="6962172" y="4489202"/>
            <a:ext cx="245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Co-founder </a:t>
            </a:r>
            <a:r>
              <a:rPr lang="en-GB" dirty="0" err="1"/>
              <a:t>akzeptiert</a:t>
            </a:r>
            <a:endParaRPr lang="en-GB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CEFF216-82D5-4C37-8182-3D31B15AE2A4}"/>
              </a:ext>
            </a:extLst>
          </p:cNvPr>
          <p:cNvSpPr txBox="1"/>
          <p:nvPr/>
        </p:nvSpPr>
        <p:spPr>
          <a:xfrm>
            <a:off x="6962172" y="5116818"/>
            <a:ext cx="2585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NSOs </a:t>
            </a:r>
            <a:r>
              <a:rPr lang="en-GB" dirty="0" err="1"/>
              <a:t>genehmigen</a:t>
            </a:r>
            <a:endParaRPr lang="en-GB" dirty="0"/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9D65F70B-CC14-45A2-8948-3E6C44E2FA7A}"/>
              </a:ext>
            </a:extLst>
          </p:cNvPr>
          <p:cNvCxnSpPr>
            <a:cxnSpLocks/>
          </p:cNvCxnSpPr>
          <p:nvPr/>
        </p:nvCxnSpPr>
        <p:spPr>
          <a:xfrm>
            <a:off x="7873781" y="4753486"/>
            <a:ext cx="0" cy="3633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32293AF-B20A-4CBA-8C22-E4396BECE47D}"/>
              </a:ext>
            </a:extLst>
          </p:cNvPr>
          <p:cNvSpPr txBox="1"/>
          <p:nvPr/>
        </p:nvSpPr>
        <p:spPr>
          <a:xfrm>
            <a:off x="6962172" y="5828295"/>
            <a:ext cx="2582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TwinSpace </a:t>
            </a:r>
          </a:p>
        </p:txBody>
      </p:sp>
      <p:cxnSp>
        <p:nvCxnSpPr>
          <p:cNvPr id="26" name="Straight Arrow Connector 12">
            <a:extLst>
              <a:ext uri="{FF2B5EF4-FFF2-40B4-BE49-F238E27FC236}">
                <a16:creationId xmlns:a16="http://schemas.microsoft.com/office/drawing/2014/main" id="{1B1C64EC-1A00-40C9-A30D-0268DFAFA1A4}"/>
              </a:ext>
            </a:extLst>
          </p:cNvPr>
          <p:cNvCxnSpPr>
            <a:cxnSpLocks/>
          </p:cNvCxnSpPr>
          <p:nvPr/>
        </p:nvCxnSpPr>
        <p:spPr>
          <a:xfrm>
            <a:off x="7873781" y="5491006"/>
            <a:ext cx="0" cy="3633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7. Der neue TwinSpace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060553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56FCB3-1D40-4A71-B844-96E7B073F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3" y="1099745"/>
            <a:ext cx="1940941" cy="1746198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660290F-B8D2-4C1C-8DDC-153DE46AF319}"/>
              </a:ext>
            </a:extLst>
          </p:cNvPr>
          <p:cNvSpPr/>
          <p:nvPr/>
        </p:nvSpPr>
        <p:spPr>
          <a:xfrm>
            <a:off x="484310" y="1786322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6D03F2-942E-47AE-9428-7BCA518D8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45" y="2917484"/>
            <a:ext cx="5953386" cy="2840771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900B3D0-0274-4734-8035-DDBE4A80E74B}"/>
              </a:ext>
            </a:extLst>
          </p:cNvPr>
          <p:cNvSpPr/>
          <p:nvPr/>
        </p:nvSpPr>
        <p:spPr>
          <a:xfrm>
            <a:off x="1055393" y="374524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7889C93-0CB1-4DD7-8D17-A50776F9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47" y="3673412"/>
            <a:ext cx="1362774" cy="9770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D51E049-78F6-4603-9828-0A7C398D8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031" y="958562"/>
            <a:ext cx="5207020" cy="41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6990354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1. Stand der Migration alter Inhalte auf ESEP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rgbClr val="FF0000"/>
                </a:solidFill>
              </a:rPr>
              <a:t>HINWEIS: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rgbClr val="FF0000"/>
                </a:solidFill>
              </a:rPr>
              <a:t>1. Zum Zeitpunkt 12-2022 ist die Migration der alten Inhalte noch nicht vollständig erfolgt.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>
                <a:solidFill>
                  <a:srgbClr val="FF0000"/>
                </a:solidFill>
              </a:rPr>
              <a:t>2. Die Gesamte Funktionalität der Plattform wird sukzessive erweitert auf den beschriebenen Stand. </a:t>
            </a: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77411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C06AD2-F0BD-406B-933A-7754DB39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9" y="1109610"/>
            <a:ext cx="6552488" cy="5352835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B7A200A-98C1-4305-A06C-7E518D42B743}"/>
              </a:ext>
            </a:extLst>
          </p:cNvPr>
          <p:cNvSpPr/>
          <p:nvPr/>
        </p:nvSpPr>
        <p:spPr>
          <a:xfrm>
            <a:off x="103452" y="197284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07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1D7CCD-DCEC-4E20-B58A-B64A3CBC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32" y="1358713"/>
            <a:ext cx="8330054" cy="44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7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520E42-BABC-4349-9966-3DC9BDE8F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0" y="1021313"/>
            <a:ext cx="4703779" cy="3807542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CB719A-3B95-4E94-B09A-7557808AF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67" y="1021312"/>
            <a:ext cx="3472743" cy="3952715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8941F81A-826F-44DC-B347-C53A090D8B7B}"/>
              </a:ext>
            </a:extLst>
          </p:cNvPr>
          <p:cNvSpPr/>
          <p:nvPr/>
        </p:nvSpPr>
        <p:spPr>
          <a:xfrm>
            <a:off x="4733541" y="4130798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347623A-C8A2-493E-85F9-57E48B14C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409" y="2621024"/>
            <a:ext cx="2410161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2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890E0B-D4F7-42C4-8486-55D12061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1" y="973476"/>
            <a:ext cx="6188022" cy="5431352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4A059F9-40D9-4FBE-9840-22CEEDBE2785}"/>
              </a:ext>
            </a:extLst>
          </p:cNvPr>
          <p:cNvSpPr/>
          <p:nvPr/>
        </p:nvSpPr>
        <p:spPr>
          <a:xfrm>
            <a:off x="4096544" y="179856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48467FA-1C64-49F9-893F-F6CEFF3D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974" y="963788"/>
            <a:ext cx="2989334" cy="20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FC939-8067-40AC-BA18-DFEB6F46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62" y="1220469"/>
            <a:ext cx="6780097" cy="3289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1D58A5-0D47-408D-B67C-BC0929E7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28" y="4701290"/>
            <a:ext cx="4907389" cy="1872481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763A1EE-2A71-4A98-ADF2-FF97C03781D9}"/>
              </a:ext>
            </a:extLst>
          </p:cNvPr>
          <p:cNvSpPr/>
          <p:nvPr/>
        </p:nvSpPr>
        <p:spPr>
          <a:xfrm>
            <a:off x="1147861" y="3339687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47EAF8-3601-4A3C-875D-E5D255AAB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634" y="1231292"/>
            <a:ext cx="2982320" cy="4322624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8D3D53D-0721-486A-988F-67E6F168BB72}"/>
              </a:ext>
            </a:extLst>
          </p:cNvPr>
          <p:cNvSpPr/>
          <p:nvPr/>
        </p:nvSpPr>
        <p:spPr>
          <a:xfrm>
            <a:off x="4248944" y="499211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088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F53742-CBA2-4A9B-A4A1-D03934072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0" y="1022033"/>
            <a:ext cx="5958721" cy="56717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EB6AF6-5ED4-477C-8541-FDDA1B88E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61" y="4678227"/>
            <a:ext cx="1202765" cy="651498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8D3D53D-0721-486A-988F-67E6F168BB72}"/>
              </a:ext>
            </a:extLst>
          </p:cNvPr>
          <p:cNvSpPr/>
          <p:nvPr/>
        </p:nvSpPr>
        <p:spPr>
          <a:xfrm>
            <a:off x="1002311" y="4817454"/>
            <a:ext cx="761715" cy="37304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CF7931-1006-420B-A620-D1E97644B471}"/>
              </a:ext>
            </a:extLst>
          </p:cNvPr>
          <p:cNvSpPr txBox="1"/>
          <p:nvPr/>
        </p:nvSpPr>
        <p:spPr>
          <a:xfrm>
            <a:off x="6544638" y="4728833"/>
            <a:ext cx="5575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SuS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loggen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über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https://school-education.ec.europa.eu/en/pupil-login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5100B3A-9730-4F51-A98B-8722715ED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96" y="1405594"/>
            <a:ext cx="4480675" cy="26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8. Fortbildungen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983638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EE79B9-C961-403F-BA4E-A71BC79E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03" y="1488330"/>
            <a:ext cx="2819894" cy="388134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European School Education Platform – </a:t>
            </a:r>
            <a:r>
              <a:rPr lang="de-DE" dirty="0"/>
              <a:t>Online-Fortbildungen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201" y="2268000"/>
            <a:ext cx="8665640" cy="3881340"/>
          </a:xfrm>
        </p:spPr>
        <p:txBody>
          <a:bodyPr/>
          <a:lstStyle/>
          <a:p>
            <a:endParaRPr lang="de-DE" b="1" dirty="0">
              <a:hlinkClick r:id="rId4"/>
            </a:endParaRPr>
          </a:p>
          <a:p>
            <a:r>
              <a:rPr lang="de-DE" b="1" dirty="0">
                <a:hlinkClick r:id="rId4"/>
              </a:rPr>
              <a:t>https://school-education.ec.europa.eu/en/professional-development</a:t>
            </a:r>
            <a:endParaRPr lang="de-DE" b="1" dirty="0"/>
          </a:p>
          <a:p>
            <a:r>
              <a:rPr lang="de-DE" dirty="0"/>
              <a:t>Alle Kurse finden in der </a:t>
            </a:r>
            <a:r>
              <a:rPr lang="de-DE" b="1" dirty="0">
                <a:hlinkClick r:id="rId5"/>
              </a:rPr>
              <a:t>EU Academy </a:t>
            </a:r>
            <a:r>
              <a:rPr lang="de-DE" dirty="0"/>
              <a:t>statt</a:t>
            </a:r>
          </a:p>
          <a:p>
            <a:r>
              <a:rPr lang="de-DE" dirty="0"/>
              <a:t>eTwinning Live-Veranstaltungen (sowohl vor Ort als auch online) werden auf ESEP nicht mehr angeboten. Es soll in Kürze eine neue Funktion namens "Räume" verfügbar sein, die es den Benutzer/innen ermöglicht, eine Mikrogruppe mit Videokonferenzen, einem Forum und einem Dateiarchiv zu erstellen. Alle </a:t>
            </a:r>
            <a:r>
              <a:rPr lang="de-DE" dirty="0" err="1"/>
              <a:t>eTwinner</a:t>
            </a:r>
            <a:r>
              <a:rPr lang="de-DE" dirty="0"/>
              <a:t>/innen werden die Möglichkeit haben, Räume zu erstellen und andere </a:t>
            </a:r>
            <a:r>
              <a:rPr lang="de-DE" dirty="0" err="1"/>
              <a:t>eTwinner</a:t>
            </a:r>
            <a:r>
              <a:rPr lang="de-DE" dirty="0"/>
              <a:t>/innen dorthin einzuladen.</a:t>
            </a:r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952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9. Unterstützung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628033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F2A5D71-6C68-47E9-B036-AFD3C494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143" y="1726631"/>
            <a:ext cx="6033410" cy="36570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7B80C17-052D-453E-88DF-C842602FC1CB}"/>
              </a:ext>
            </a:extLst>
          </p:cNvPr>
          <p:cNvSpPr txBox="1"/>
          <p:nvPr/>
        </p:nvSpPr>
        <p:spPr>
          <a:xfrm>
            <a:off x="7284377" y="1277319"/>
            <a:ext cx="2630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Support </a:t>
            </a:r>
            <a:r>
              <a:rPr lang="en-GB" dirty="0" err="1"/>
              <a:t>im</a:t>
            </a:r>
            <a:r>
              <a:rPr lang="en-GB" dirty="0"/>
              <a:t> TwinSpace</a:t>
            </a:r>
          </a:p>
          <a:p>
            <a:r>
              <a:rPr lang="en-GB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BE6264-97A4-423D-80FA-57637786D073}"/>
              </a:ext>
            </a:extLst>
          </p:cNvPr>
          <p:cNvSpPr txBox="1"/>
          <p:nvPr/>
        </p:nvSpPr>
        <p:spPr>
          <a:xfrm>
            <a:off x="1250967" y="1277320"/>
            <a:ext cx="2630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Support </a:t>
            </a:r>
            <a:r>
              <a:rPr lang="en-GB" dirty="0" err="1"/>
              <a:t>bei</a:t>
            </a:r>
            <a:r>
              <a:rPr lang="en-GB" dirty="0"/>
              <a:t> eTwinning</a:t>
            </a:r>
          </a:p>
          <a:p>
            <a:r>
              <a:rPr lang="en-GB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02C176-28C8-4ABC-8FBE-B85C364E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47" y="1715784"/>
            <a:ext cx="4155918" cy="36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3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European School Education Platform – </a:t>
            </a:r>
            <a:r>
              <a:rPr lang="de-DE" dirty="0"/>
              <a:t>Migration alter Inhalte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200" y="2268000"/>
            <a:ext cx="11372499" cy="3881340"/>
          </a:xfrm>
        </p:spPr>
        <p:txBody>
          <a:bodyPr/>
          <a:lstStyle/>
          <a:p>
            <a:r>
              <a:rPr lang="de-DE" dirty="0"/>
              <a:t>Ab demnächst:</a:t>
            </a:r>
            <a:br>
              <a:rPr lang="de-DE" dirty="0"/>
            </a:br>
            <a:r>
              <a:rPr lang="de-DE" dirty="0"/>
              <a:t>1. </a:t>
            </a:r>
            <a:r>
              <a:rPr lang="de-DE" dirty="0" err="1"/>
              <a:t>TwinSpace</a:t>
            </a:r>
            <a:r>
              <a:rPr lang="de-DE" dirty="0"/>
              <a:t> und Inhalte von Projekten, die nach dem 1. Juli 2018 gegründet wurden</a:t>
            </a:r>
            <a:br>
              <a:rPr lang="de-DE" dirty="0"/>
            </a:br>
            <a:r>
              <a:rPr lang="de-DE" dirty="0"/>
              <a:t>2. Gruppen und ihre Inhalte, aber nur von Gruppen die nach dem 1. Juli 2018 gegründet wurden und im Zeitraum 01.01.2021 und 21.02.2022 aktiv waren. </a:t>
            </a:r>
          </a:p>
          <a:p>
            <a:r>
              <a:rPr lang="de-DE" dirty="0">
                <a:solidFill>
                  <a:srgbClr val="FF0000"/>
                </a:solidFill>
              </a:rPr>
              <a:t>Aktuell ist über ESEP </a:t>
            </a:r>
            <a:r>
              <a:rPr lang="de-DE" b="1" dirty="0">
                <a:solidFill>
                  <a:srgbClr val="FF0000"/>
                </a:solidFill>
              </a:rPr>
              <a:t>noch kein Zugriff auf alte eTwinning Projekte und Gruppen möglich!</a:t>
            </a:r>
          </a:p>
          <a:p>
            <a:r>
              <a:rPr lang="de-DE" dirty="0"/>
              <a:t>Übergangsweise besteht Zugriff auf Projekte nur im Lesemodus auf twinspace.etwinning.net</a:t>
            </a:r>
          </a:p>
          <a:p>
            <a:r>
              <a:rPr lang="de-DE" dirty="0"/>
              <a:t>Ab 2023: </a:t>
            </a:r>
            <a:br>
              <a:rPr lang="de-DE" dirty="0"/>
            </a:br>
            <a:r>
              <a:rPr lang="de-DE" dirty="0"/>
              <a:t>1. Benutzerprofile – die wichtigsten Informationen seit Registrierung</a:t>
            </a:r>
            <a:br>
              <a:rPr lang="de-DE" dirty="0"/>
            </a:br>
            <a:r>
              <a:rPr lang="de-DE" dirty="0"/>
              <a:t>2. Events: Events der CSS, NSO und der Moderatoren werden migriert, alle anderen nicht.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395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European School Education Platform – </a:t>
            </a:r>
            <a:r>
              <a:rPr lang="en-US" dirty="0" err="1"/>
              <a:t>Unterstützung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200" y="2296383"/>
            <a:ext cx="11372499" cy="3881340"/>
          </a:xfrm>
        </p:spPr>
        <p:txBody>
          <a:bodyPr/>
          <a:lstStyle/>
          <a:p>
            <a:r>
              <a:rPr lang="de-DE" dirty="0"/>
              <a:t>Individuelle Beratung bei Fragen zur ESEP in Open-Space-Runden</a:t>
            </a:r>
          </a:p>
          <a:p>
            <a:r>
              <a:rPr lang="de-DE" dirty="0"/>
              <a:t>FAQ zur ESEP: </a:t>
            </a:r>
            <a:r>
              <a:rPr lang="de-DE" b="1" dirty="0">
                <a:hlinkClick r:id="rId3"/>
              </a:rPr>
              <a:t>https://school-education.ec.europa.eu/en/qa</a:t>
            </a:r>
            <a:br>
              <a:rPr lang="de-DE" dirty="0"/>
            </a:br>
            <a:r>
              <a:rPr lang="de-DE" dirty="0"/>
              <a:t>General Questions, Registration and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, School Education Gateway and Teacher Academy, eTwinning</a:t>
            </a:r>
          </a:p>
          <a:p>
            <a:r>
              <a:rPr lang="de-DE" dirty="0"/>
              <a:t>ESEP Support: </a:t>
            </a:r>
            <a:r>
              <a:rPr lang="en-GB" b="1" dirty="0">
                <a:hlinkClick r:id="rId4"/>
              </a:rPr>
              <a:t>www.esep-support.eu</a:t>
            </a:r>
            <a:r>
              <a:rPr lang="en-GB" b="1" dirty="0"/>
              <a:t> </a:t>
            </a:r>
            <a:endParaRPr lang="de-DE" b="1" dirty="0"/>
          </a:p>
          <a:p>
            <a:r>
              <a:rPr lang="de-DE" dirty="0"/>
              <a:t>Erste Anleitungen zu</a:t>
            </a:r>
            <a:br>
              <a:rPr lang="de-DE" dirty="0"/>
            </a:br>
            <a:r>
              <a:rPr lang="de-DE" dirty="0"/>
              <a:t>1. Registrierung</a:t>
            </a:r>
            <a:br>
              <a:rPr lang="de-DE" dirty="0"/>
            </a:br>
            <a:r>
              <a:rPr lang="de-DE" dirty="0"/>
              <a:t>2. Netzwerken</a:t>
            </a:r>
            <a:br>
              <a:rPr lang="de-DE" dirty="0"/>
            </a:br>
            <a:r>
              <a:rPr lang="de-DE" dirty="0"/>
              <a:t>3. Projekt gründen</a:t>
            </a:r>
            <a:br>
              <a:rPr lang="de-DE" dirty="0"/>
            </a:br>
            <a:r>
              <a:rPr lang="de-DE" dirty="0"/>
              <a:t>4. Seiten gestalten - </a:t>
            </a:r>
            <a:r>
              <a:rPr lang="de-DE" dirty="0" err="1"/>
              <a:t>tbc</a:t>
            </a:r>
            <a:br>
              <a:rPr lang="de-DE" dirty="0"/>
            </a:br>
            <a:r>
              <a:rPr lang="de-DE" dirty="0"/>
              <a:t>5. </a:t>
            </a:r>
            <a:r>
              <a:rPr lang="de-DE" dirty="0" err="1"/>
              <a:t>SuS</a:t>
            </a:r>
            <a:r>
              <a:rPr lang="de-DE" dirty="0"/>
              <a:t> ins Projekt einladen </a:t>
            </a:r>
            <a:br>
              <a:rPr lang="de-DE" dirty="0"/>
            </a:br>
            <a:r>
              <a:rPr lang="de-DE" dirty="0"/>
              <a:t>auf der PAD-Website </a:t>
            </a:r>
            <a:r>
              <a:rPr lang="de-DE" b="1" dirty="0">
                <a:hlinkClick r:id="rId5"/>
              </a:rPr>
              <a:t>https://erasmusplus.schule/service/faq</a:t>
            </a:r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573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EF46A1-70DC-419E-AABE-315E2EEA9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808" y="1528175"/>
            <a:ext cx="7377381" cy="5123146"/>
          </a:xfrm>
        </p:spPr>
        <p:txBody>
          <a:bodyPr/>
          <a:lstStyle/>
          <a:p>
            <a:r>
              <a:rPr lang="de-DE" sz="2400" dirty="0"/>
              <a:t>Sekretariat der Kultusministerkonferenz (KMK)</a:t>
            </a:r>
          </a:p>
          <a:p>
            <a:r>
              <a:rPr lang="de-DE" sz="2400" dirty="0"/>
              <a:t>Pädagogischer Austauschdienst (PAD)</a:t>
            </a:r>
          </a:p>
          <a:p>
            <a:r>
              <a:rPr lang="de-DE" sz="2400" dirty="0"/>
              <a:t>Nationale Agentur Erasmus+ Schulbildung</a:t>
            </a:r>
          </a:p>
          <a:p>
            <a:r>
              <a:rPr lang="de-DE" sz="2400" dirty="0"/>
              <a:t>Graurheindorfer Straße 157, D - 53117 Bonn</a:t>
            </a:r>
          </a:p>
          <a:p>
            <a:r>
              <a:rPr lang="de-DE" sz="2400" dirty="0"/>
              <a:t>Tel. 0800-389 466 464 (kostenfrei)</a:t>
            </a:r>
          </a:p>
          <a:p>
            <a:r>
              <a:rPr lang="de-DE" sz="2400" dirty="0"/>
              <a:t>etwinning@kmk.org </a:t>
            </a:r>
          </a:p>
          <a:p>
            <a:r>
              <a:rPr lang="de-DE" sz="2400" dirty="0">
                <a:hlinkClick r:id="rId3"/>
              </a:rPr>
              <a:t>www.kmk-pad.org</a:t>
            </a:r>
            <a:endParaRPr lang="de-DE" sz="2400" dirty="0"/>
          </a:p>
          <a:p>
            <a:endParaRPr lang="de-DE" dirty="0"/>
          </a:p>
          <a:p>
            <a:endParaRPr lang="de-DE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9304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200" y="2268000"/>
            <a:ext cx="11372499" cy="3881340"/>
          </a:xfrm>
        </p:spPr>
        <p:txBody>
          <a:bodyPr/>
          <a:lstStyle/>
          <a:p>
            <a:r>
              <a:rPr lang="de-DE" b="1" dirty="0"/>
              <a:t>Welche meiner Aktivitäten in meinem Profil und Portfolio werden auf die neue Plattform migriert? </a:t>
            </a:r>
            <a:r>
              <a:rPr lang="de-DE" dirty="0"/>
              <a:t>Die Informationen, die in Ihrem eTwinning-Portfolio enthalten waren, werden im Laufe des ersten Halbjahres 2023 in Ihr neues Portfolio auf der ESEP migriert. Ihr Profil - das auf Wunsch für alle BenutzerInnen sichtbar ist - zeigt Ihre Aktivitäten aber erst ab dem 1.7.2018. Generell werden alle Aktivitäten auf der Plattform, die vor dem 1.7.2018 stattgefunden haben, gelöscht.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Werde ich meine Kontakte und Follower auf der neuen Plattform behalten? </a:t>
            </a:r>
            <a:r>
              <a:rPr lang="de-DE" dirty="0"/>
              <a:t>Ihre Kontakte werden </a:t>
            </a:r>
            <a:r>
              <a:rPr lang="de-DE" b="1" i="1" dirty="0"/>
              <a:t>nicht</a:t>
            </a:r>
            <a:r>
              <a:rPr lang="de-DE" dirty="0"/>
              <a:t> migriert. Informationen über die User, denen Sie folgen oder die Ihnen folgen, werden </a:t>
            </a:r>
            <a:r>
              <a:rPr lang="de-DE" b="1" i="1" dirty="0"/>
              <a:t>nicht</a:t>
            </a:r>
            <a:r>
              <a:rPr lang="de-DE" dirty="0"/>
              <a:t> migriert, diese Funktion steht nicht mehr zur Verfügung.</a:t>
            </a:r>
          </a:p>
          <a:p>
            <a:r>
              <a:rPr lang="de-DE" dirty="0"/>
              <a:t>-&gt; </a:t>
            </a:r>
            <a:r>
              <a:rPr lang="de-DE" dirty="0">
                <a:solidFill>
                  <a:srgbClr val="FF0000"/>
                </a:solidFill>
              </a:rPr>
              <a:t>Kontakte müssen auf ESEP neu angefragt werden</a:t>
            </a:r>
          </a:p>
          <a:p>
            <a:endParaRPr lang="de-DE" dirty="0"/>
          </a:p>
          <a:p>
            <a:endParaRPr lang="de-DE" b="1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E1A627F2-9385-4025-BC9B-E62A684AE926}"/>
              </a:ext>
            </a:extLst>
          </p:cNvPr>
          <p:cNvSpPr/>
          <p:nvPr/>
        </p:nvSpPr>
        <p:spPr>
          <a:xfrm>
            <a:off x="185009" y="5606538"/>
            <a:ext cx="865193" cy="38802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9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3DE8A-38D9-4264-9445-77719088B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317" y="1134534"/>
            <a:ext cx="11364383" cy="972000"/>
          </a:xfrm>
        </p:spPr>
        <p:txBody>
          <a:bodyPr anchor="b">
            <a:normAutofit/>
          </a:bodyPr>
          <a:lstStyle/>
          <a:p>
            <a:r>
              <a:rPr lang="de-DE" dirty="0"/>
              <a:t>Die European School Education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/>
              <a:t>school-education.ec.europa.eu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1A5965-1FB4-4509-BCB7-D544A6D9C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317" y="2555676"/>
            <a:ext cx="8266916" cy="40701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2. Schritte zur Registrierung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1600" dirty="0"/>
            </a:br>
            <a:endParaRPr lang="de-DE" sz="1600" dirty="0"/>
          </a:p>
          <a:p>
            <a:pPr>
              <a:lnSpc>
                <a:spcPct val="90000"/>
              </a:lnSpc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17A10-0BB8-4EDE-9152-4643706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2" y="2446450"/>
            <a:ext cx="3401519" cy="3231942"/>
          </a:xfrm>
          <a:prstGeom prst="rect">
            <a:avLst/>
          </a:prstGeom>
          <a:noFill/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54733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FFC03FB-D0E3-44B3-9937-827044AE536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589281" y="2455334"/>
            <a:ext cx="3536634" cy="3986106"/>
          </a:xfrm>
        </p:spPr>
      </p:pic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81" y="1141308"/>
            <a:ext cx="11364383" cy="972000"/>
          </a:xfrm>
        </p:spPr>
        <p:txBody>
          <a:bodyPr/>
          <a:lstStyle/>
          <a:p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Registrierung</a:t>
            </a:r>
            <a:r>
              <a:rPr lang="en-US" dirty="0"/>
              <a:t> </a:t>
            </a:r>
          </a:p>
          <a:p>
            <a:r>
              <a:rPr lang="en-US" sz="1800" dirty="0">
                <a:hlinkClick r:id="rId4"/>
              </a:rPr>
              <a:t>Link </a:t>
            </a:r>
            <a:r>
              <a:rPr lang="en-US" sz="1800" dirty="0" err="1">
                <a:hlinkClick r:id="rId4"/>
              </a:rPr>
              <a:t>zum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Erstellen</a:t>
            </a:r>
            <a:r>
              <a:rPr lang="en-US" sz="1800" dirty="0">
                <a:hlinkClick r:id="rId4"/>
              </a:rPr>
              <a:t> EU-Login-</a:t>
            </a:r>
            <a:r>
              <a:rPr lang="en-US" sz="1800" dirty="0" err="1">
                <a:hlinkClick r:id="rId4"/>
              </a:rPr>
              <a:t>Konto</a:t>
            </a:r>
            <a:endParaRPr lang="en-US" sz="1800" dirty="0"/>
          </a:p>
          <a:p>
            <a:r>
              <a:rPr lang="en-US" sz="1800" dirty="0">
                <a:hlinkClick r:id="rId5"/>
              </a:rPr>
              <a:t>Link </a:t>
            </a:r>
            <a:r>
              <a:rPr lang="en-US" sz="1800" dirty="0" err="1">
                <a:hlinkClick r:id="rId5"/>
              </a:rPr>
              <a:t>zum</a:t>
            </a:r>
            <a:r>
              <a:rPr lang="en-US" sz="1800" dirty="0">
                <a:hlinkClick r:id="rId5"/>
              </a:rPr>
              <a:t> Tutorial</a:t>
            </a:r>
            <a:endParaRPr lang="en-US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B213FC-F518-4E2A-B283-8E58908FDBEC}"/>
              </a:ext>
            </a:extLst>
          </p:cNvPr>
          <p:cNvSpPr txBox="1"/>
          <p:nvPr/>
        </p:nvSpPr>
        <p:spPr>
          <a:xfrm>
            <a:off x="7798852" y="2108932"/>
            <a:ext cx="2780778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 Sign On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für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Europass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EU Academy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Youth Portal usw.</a:t>
            </a: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1E3BFF-D1E0-456B-BB06-86AC487D1A01}"/>
              </a:ext>
            </a:extLst>
          </p:cNvPr>
          <p:cNvSpPr txBox="1"/>
          <p:nvPr/>
        </p:nvSpPr>
        <p:spPr>
          <a:xfrm>
            <a:off x="4316240" y="4840007"/>
            <a:ext cx="6493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Gleiche E-Mailadresse wie in eTwinning Live verwenden!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Nur dann können Profile, Inhalte auf ESEP migriert werden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7FFBF9F-078F-4CB4-8497-B341A5C5F2E7}"/>
              </a:ext>
            </a:extLst>
          </p:cNvPr>
          <p:cNvSpPr txBox="1">
            <a:spLocks/>
          </p:cNvSpPr>
          <p:nvPr/>
        </p:nvSpPr>
        <p:spPr>
          <a:xfrm>
            <a:off x="6766758" y="1205877"/>
            <a:ext cx="4224516" cy="488104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rgbClr val="06416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EU-Login</a:t>
            </a:r>
          </a:p>
        </p:txBody>
      </p:sp>
    </p:spTree>
    <p:extLst>
      <p:ext uri="{BB962C8B-B14F-4D97-AF65-F5344CB8AC3E}">
        <p14:creationId xmlns:p14="http://schemas.microsoft.com/office/powerpoint/2010/main" val="22970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1565" y="1205876"/>
            <a:ext cx="11739576" cy="1114243"/>
          </a:xfrm>
        </p:spPr>
        <p:txBody>
          <a:bodyPr/>
          <a:lstStyle/>
          <a:p>
            <a:r>
              <a:rPr lang="en-US" dirty="0"/>
              <a:t>Auf der European School Education </a:t>
            </a:r>
            <a:br>
              <a:rPr lang="en-US" dirty="0"/>
            </a:br>
            <a:r>
              <a:rPr lang="en-US" dirty="0"/>
              <a:t>Platform </a:t>
            </a:r>
            <a:r>
              <a:rPr lang="en-US" dirty="0" err="1"/>
              <a:t>registrieren</a:t>
            </a:r>
            <a:endParaRPr lang="en-US" dirty="0"/>
          </a:p>
          <a:p>
            <a:r>
              <a:rPr lang="en-US" dirty="0"/>
              <a:t>https://school-education.ec.europa.eu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1787F0-0938-4599-9168-AC069E6ABAF7}"/>
              </a:ext>
            </a:extLst>
          </p:cNvPr>
          <p:cNvSpPr txBox="1"/>
          <p:nvPr/>
        </p:nvSpPr>
        <p:spPr>
          <a:xfrm>
            <a:off x="6766757" y="2622746"/>
            <a:ext cx="4601828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Member Type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Teacher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Head Teacher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Student Teacher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</a:rPr>
              <a:t>Teacher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Educator</a:t>
            </a: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/>
              </a:rPr>
              <a:t>erhalten die Berechtigung für eTwinning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buFont typeface="Lucida Grande"/>
              <a:buChar char="◣"/>
              <a:tabLst/>
              <a:defRPr/>
            </a:pP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261364-5DEF-493F-9835-5950808B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0" y="995079"/>
            <a:ext cx="5385890" cy="55990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CEB7C80-30EA-4669-920A-C573E4110B87}"/>
              </a:ext>
            </a:extLst>
          </p:cNvPr>
          <p:cNvSpPr/>
          <p:nvPr/>
        </p:nvSpPr>
        <p:spPr>
          <a:xfrm>
            <a:off x="710110" y="5761320"/>
            <a:ext cx="9784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6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3710F0D7-BA32-414F-B7A7-B76AF8FA8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05964" y="1205877"/>
            <a:ext cx="10825176" cy="488104"/>
          </a:xfrm>
        </p:spPr>
        <p:txBody>
          <a:bodyPr/>
          <a:lstStyle/>
          <a:p>
            <a:r>
              <a:rPr lang="en-US" dirty="0"/>
              <a:t>Eligible for eTwinning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1787F0-0938-4599-9168-AC069E6ABAF7}"/>
              </a:ext>
            </a:extLst>
          </p:cNvPr>
          <p:cNvSpPr txBox="1"/>
          <p:nvPr/>
        </p:nvSpPr>
        <p:spPr>
          <a:xfrm>
            <a:off x="6766757" y="2622746"/>
            <a:ext cx="2780778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32"/>
              </a:spcAft>
              <a:buClr>
                <a:srgbClr val="78B635"/>
              </a:buClr>
              <a:buSzPct val="90000"/>
              <a:tabLst/>
              <a:defRPr/>
            </a:pPr>
            <a:endParaRPr lang="en-US" dirty="0">
              <a:latin typeface="EC Squar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D8D712-93DE-4E12-A93D-2850CD94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9" y="1154094"/>
            <a:ext cx="7113183" cy="55316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7C4BBDB-4186-407A-941D-B288DF1CE7A8}"/>
              </a:ext>
            </a:extLst>
          </p:cNvPr>
          <p:cNvSpPr txBox="1"/>
          <p:nvPr/>
        </p:nvSpPr>
        <p:spPr>
          <a:xfrm>
            <a:off x="7949011" y="2425131"/>
            <a:ext cx="278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 Fenster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erscheint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richtigen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“Member Type”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173123"/>
      </p:ext>
    </p:extLst>
  </p:cSld>
  <p:clrMapOvr>
    <a:masterClrMapping/>
  </p:clrMapOvr>
</p:sld>
</file>

<file path=ppt/theme/theme1.xml><?xml version="1.0" encoding="utf-8"?>
<a:theme xmlns:a="http://schemas.openxmlformats.org/drawingml/2006/main" name="KMK_präsentation_151203">
  <a:themeElements>
    <a:clrScheme name="KMK">
      <a:dk1>
        <a:sysClr val="windowText" lastClr="000000"/>
      </a:dk1>
      <a:lt1>
        <a:sysClr val="window" lastClr="FFFFFF"/>
      </a:lt1>
      <a:dk2>
        <a:srgbClr val="06416F"/>
      </a:dk2>
      <a:lt2>
        <a:srgbClr val="EEECE1"/>
      </a:lt2>
      <a:accent1>
        <a:srgbClr val="0F6AB2"/>
      </a:accent1>
      <a:accent2>
        <a:srgbClr val="78B635"/>
      </a:accent2>
      <a:accent3>
        <a:srgbClr val="06416F"/>
      </a:accent3>
      <a:accent4>
        <a:srgbClr val="78B635"/>
      </a:accent4>
      <a:accent5>
        <a:srgbClr val="78B635"/>
      </a:accent5>
      <a:accent6>
        <a:srgbClr val="78B635"/>
      </a:accent6>
      <a:hlink>
        <a:srgbClr val="0F6AB2"/>
      </a:hlink>
      <a:folHlink>
        <a:srgbClr val="06416F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8B63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D43F0ADA-406B-E244-ADA1-022F41309DF7}" vid="{4C2AE993-B3CB-EF48-B8CC-82D06E24EC44}"/>
    </a:ext>
  </a:extLst>
</a:theme>
</file>

<file path=ppt/theme/theme2.xml><?xml version="1.0" encoding="utf-8"?>
<a:theme xmlns:a="http://schemas.openxmlformats.org/drawingml/2006/main" name="Benutzerdefiniertes Design">
  <a:themeElements>
    <a:clrScheme name="KMK">
      <a:dk1>
        <a:sysClr val="windowText" lastClr="000000"/>
      </a:dk1>
      <a:lt1>
        <a:sysClr val="window" lastClr="FFFFFF"/>
      </a:lt1>
      <a:dk2>
        <a:srgbClr val="06416F"/>
      </a:dk2>
      <a:lt2>
        <a:srgbClr val="EEECE1"/>
      </a:lt2>
      <a:accent1>
        <a:srgbClr val="0F6AB2"/>
      </a:accent1>
      <a:accent2>
        <a:srgbClr val="78B635"/>
      </a:accent2>
      <a:accent3>
        <a:srgbClr val="06416F"/>
      </a:accent3>
      <a:accent4>
        <a:srgbClr val="78B635"/>
      </a:accent4>
      <a:accent5>
        <a:srgbClr val="78B635"/>
      </a:accent5>
      <a:accent6>
        <a:srgbClr val="78B635"/>
      </a:accent6>
      <a:hlink>
        <a:srgbClr val="0F6AB2"/>
      </a:hlink>
      <a:folHlink>
        <a:srgbClr val="06416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D43F0ADA-406B-E244-ADA1-022F41309DF7}" vid="{465783EB-D5C2-3848-B3E4-66151522496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KMK_Praesentation_16-9_Erasmus_eTw_2022</Template>
  <TotalTime>0</TotalTime>
  <Words>932</Words>
  <Application>Microsoft Macintosh PowerPoint</Application>
  <PresentationFormat>Breitbild</PresentationFormat>
  <Paragraphs>169</Paragraphs>
  <Slides>41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47" baseType="lpstr">
      <vt:lpstr>Arial</vt:lpstr>
      <vt:lpstr>Calibri</vt:lpstr>
      <vt:lpstr>EC Square Sans Pro</vt:lpstr>
      <vt:lpstr>Lucida Grande</vt:lpstr>
      <vt:lpstr>KMK_präsentation_151203</vt:lpstr>
      <vt:lpstr>Benutzerdefiniertes Design</vt:lpstr>
      <vt:lpstr>Die neue Europäische Schulbildungsplattform mit eTwinning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Müller, Eva</dc:creator>
  <cp:lastModifiedBy>Bernd Schwarz</cp:lastModifiedBy>
  <cp:revision>200</cp:revision>
  <cp:lastPrinted>2022-11-09T10:18:38Z</cp:lastPrinted>
  <dcterms:created xsi:type="dcterms:W3CDTF">2022-03-16T14:20:01Z</dcterms:created>
  <dcterms:modified xsi:type="dcterms:W3CDTF">2022-12-01T13:07:08Z</dcterms:modified>
</cp:coreProperties>
</file>